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1" r:id="rId3"/>
    <p:sldId id="257" r:id="rId4"/>
    <p:sldId id="258" r:id="rId5"/>
    <p:sldId id="259" r:id="rId6"/>
    <p:sldId id="273" r:id="rId7"/>
    <p:sldId id="274" r:id="rId8"/>
    <p:sldId id="275" r:id="rId9"/>
    <p:sldId id="277" r:id="rId10"/>
    <p:sldId id="261" r:id="rId11"/>
    <p:sldId id="262" r:id="rId12"/>
    <p:sldId id="263" r:id="rId13"/>
    <p:sldId id="278" r:id="rId14"/>
    <p:sldId id="279" r:id="rId15"/>
    <p:sldId id="264" r:id="rId16"/>
    <p:sldId id="265" r:id="rId17"/>
    <p:sldId id="270" r:id="rId18"/>
    <p:sldId id="260" r:id="rId19"/>
    <p:sldId id="276" r:id="rId20"/>
    <p:sldId id="266" r:id="rId21"/>
    <p:sldId id="280" r:id="rId22"/>
    <p:sldId id="267" r:id="rId23"/>
    <p:sldId id="268" r:id="rId24"/>
    <p:sldId id="269" r:id="rId25"/>
    <p:sldId id="271" r:id="rId26"/>
    <p:sldId id="2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C76E8E-B487-3417-231C-12869F117D1B}" v="4" dt="2024-02-05T07:04:02.729"/>
    <p1510:client id="{3C857CFE-72DC-9A91-75FA-AF7938E15267}" v="100" dt="2024-02-05T09:04:29.156"/>
    <p1510:client id="{68C9A191-A62B-48B5-7F79-BD8D8D2282D4}" v="493" dt="2024-02-05T07:01:56.946"/>
    <p1510:client id="{7FE5DFB3-ACB6-C708-5EB2-C77A5D39ED15}" v="110" dt="2024-02-05T14:23:58.307"/>
    <p1510:client id="{91759F25-254D-45D3-FF15-6FEC7FB4CC90}" v="27" dt="2024-02-05T11:27:08.888"/>
    <p1510:client id="{A5F2E9E1-5609-7499-7C58-64268EFA7CAB}" v="176" dt="2024-02-05T07:31:42.112"/>
    <p1510:client id="{DFE15F0C-CAA2-9793-7D2F-BEEF62C48323}" v="20" dt="2024-02-05T10:07:13.8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v3FN81coLg?si=NvLBafSNa3GAu-GZ" TargetMode="External"/><Relationship Id="rId2" Type="http://schemas.openxmlformats.org/officeDocument/2006/relationships/hyperlink" Target="https://www.nature.com/articles/s41586-021-03819-2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outu.be/tTN0MM2CQLU?si=MdsRkBx0pv-paNID" TargetMode="External"/><Relationship Id="rId4" Type="http://schemas.openxmlformats.org/officeDocument/2006/relationships/hyperlink" Target="https://youtu.be/7q8Uw3rmXyE?si=SF_k_BQ9sS1Nua3p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A191B90-62D1-4718-B891-6A3FC82DD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4" name="Picture 3" descr="A blue and red cell&#10;&#10;Description automatically generated">
            <a:extLst>
              <a:ext uri="{FF2B5EF4-FFF2-40B4-BE49-F238E27FC236}">
                <a16:creationId xmlns:a16="http://schemas.microsoft.com/office/drawing/2014/main" id="{431FA6B6-4B5A-AC9B-49DA-64F39422F4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"/>
          <a:stretch/>
        </p:blipFill>
        <p:spPr>
          <a:xfrm>
            <a:off x="-1" y="1"/>
            <a:ext cx="12192000" cy="685792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63A1050F-42B7-42F4-9436-314DB03DE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1" y="-1504"/>
            <a:ext cx="4527885" cy="2330553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3D407BF-2834-499F-A121-4FF4919FC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7C515C8-97E1-406F-BA1C-EB6AD75B0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8DBBF75-CCF9-41BE-9004-7834D096B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3DEBE2A-7C62-4E08-B6AC-3C744D2B2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04806E-DE07-4370-8B2D-439E32B3A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D2FDC8-0ECE-4F3D-BC43-B5B225668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E79AFB9-7B8D-4C53-9DB3-E5AB8D887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C94F38-99EB-4C61-AF5E-554B823A5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8F14535-714F-4FC9-A597-27DDE229D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9448476-3C5E-9FED-5840-D717695B8F33}"/>
              </a:ext>
            </a:extLst>
          </p:cNvPr>
          <p:cNvSpPr/>
          <p:nvPr/>
        </p:nvSpPr>
        <p:spPr>
          <a:xfrm>
            <a:off x="455083" y="4445000"/>
            <a:ext cx="3926416" cy="13864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In Snake Venom Research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 descr="A snake with its head up&#10;&#10;Description automatically generated">
            <a:extLst>
              <a:ext uri="{FF2B5EF4-FFF2-40B4-BE49-F238E27FC236}">
                <a16:creationId xmlns:a16="http://schemas.microsoft.com/office/drawing/2014/main" id="{9125928F-3915-ACD5-BBF0-C23751503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311122" y="4628621"/>
            <a:ext cx="1887009" cy="12414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153A5E-5ABA-36B9-ADA0-C43FD204A9D4}"/>
              </a:ext>
            </a:extLst>
          </p:cNvPr>
          <p:cNvSpPr/>
          <p:nvPr/>
        </p:nvSpPr>
        <p:spPr>
          <a:xfrm>
            <a:off x="433916" y="6191250"/>
            <a:ext cx="3683000" cy="4339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Presented by :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Anuththara</a:t>
            </a:r>
            <a:r>
              <a:rPr lang="en-US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 Gamage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diagram of a structure&#10;&#10;Description automatically generated">
            <a:extLst>
              <a:ext uri="{FF2B5EF4-FFF2-40B4-BE49-F238E27FC236}">
                <a16:creationId xmlns:a16="http://schemas.microsoft.com/office/drawing/2014/main" id="{B62AC3D3-4EA1-F763-CA7C-64A640F2F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  <a:ln>
            <a:noFill/>
          </a:ln>
        </p:spPr>
      </p:pic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41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7AA5EE55-1DAB-8033-FA50-520267416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71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block diagram&#10;&#10;Description automatically generated">
            <a:extLst>
              <a:ext uri="{FF2B5EF4-FFF2-40B4-BE49-F238E27FC236}">
                <a16:creationId xmlns:a16="http://schemas.microsoft.com/office/drawing/2014/main" id="{21A6886E-5917-E35E-F980-6635B09B1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20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898D56-224B-5E76-1FAD-7C9D7AA7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88" y="457200"/>
            <a:ext cx="10738624" cy="59436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F377FF-41BB-F73B-4C5F-45AEF38328C0}"/>
              </a:ext>
            </a:extLst>
          </p:cNvPr>
          <p:cNvSpPr/>
          <p:nvPr/>
        </p:nvSpPr>
        <p:spPr>
          <a:xfrm>
            <a:off x="10172389" y="5324707"/>
            <a:ext cx="1239024" cy="105317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340A2-97C7-5667-A1F3-39B0B37F0B2B}"/>
              </a:ext>
            </a:extLst>
          </p:cNvPr>
          <p:cNvSpPr txBox="1"/>
          <p:nvPr/>
        </p:nvSpPr>
        <p:spPr>
          <a:xfrm>
            <a:off x="3687233" y="776817"/>
            <a:ext cx="3632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Google Sans"/>
              </a:rPr>
              <a:t>local Distance Difference Test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498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51665-68BE-52E4-B475-16B2473ED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5" y="457200"/>
            <a:ext cx="10709190" cy="5943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D14907-0B58-3D15-4321-E3D2D7A97918}"/>
              </a:ext>
            </a:extLst>
          </p:cNvPr>
          <p:cNvSpPr/>
          <p:nvPr/>
        </p:nvSpPr>
        <p:spPr>
          <a:xfrm>
            <a:off x="10699750" y="5524500"/>
            <a:ext cx="698500" cy="8255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77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white text&#10;&#10;Description automatically generated">
            <a:extLst>
              <a:ext uri="{FF2B5EF4-FFF2-40B4-BE49-F238E27FC236}">
                <a16:creationId xmlns:a16="http://schemas.microsoft.com/office/drawing/2014/main" id="{6BF7FCAE-54B5-EADF-4A0F-D1AA11E42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5" r="-2" b="-2"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7195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087E04-C99E-4195-8EBA-1BD4C4511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6EACDA-272E-4472-852A-83CAB4091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8E7674-EC8C-49CF-884A-222BCA865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B3B005-189B-4C78-B153-4B558C1B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D73501D-A515-4725-8404-1315A591A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1" descr="A diagram of different stages of genetic modification&#10;&#10;Description automatically generated">
            <a:extLst>
              <a:ext uri="{FF2B5EF4-FFF2-40B4-BE49-F238E27FC236}">
                <a16:creationId xmlns:a16="http://schemas.microsoft.com/office/drawing/2014/main" id="{F07E52D9-564C-76E2-35A4-0B2E07BE8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5" r="1" b="1"/>
          <a:stretch/>
        </p:blipFill>
        <p:spPr>
          <a:xfrm>
            <a:off x="457200" y="457200"/>
            <a:ext cx="11277599" cy="5943599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7489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snake with its mouth open&#10;&#10;Description automatically generated">
            <a:extLst>
              <a:ext uri="{FF2B5EF4-FFF2-40B4-BE49-F238E27FC236}">
                <a16:creationId xmlns:a16="http://schemas.microsoft.com/office/drawing/2014/main" id="{4F63BBEC-BB4D-7330-56B0-E0A2E2D55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2" b="9439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4" name="Picture 3" descr="A close-up of a protein&#10;&#10;Description automatically generated">
            <a:extLst>
              <a:ext uri="{FF2B5EF4-FFF2-40B4-BE49-F238E27FC236}">
                <a16:creationId xmlns:a16="http://schemas.microsoft.com/office/drawing/2014/main" id="{BEF6FD4E-B9DA-F46F-9E29-7A6BB16455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l="16474" r="18414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5A0A59-6C51-5C6A-CD0B-2985ED95ECDA}"/>
              </a:ext>
            </a:extLst>
          </p:cNvPr>
          <p:cNvSpPr/>
          <p:nvPr/>
        </p:nvSpPr>
        <p:spPr>
          <a:xfrm>
            <a:off x="959132" y="6367977"/>
            <a:ext cx="9928854" cy="4234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Crystal Structure of MT-I isolated from </a:t>
            </a:r>
            <a:r>
              <a:rPr lang="en-US" err="1">
                <a:solidFill>
                  <a:srgbClr val="FFFFFF"/>
                </a:solidFill>
                <a:latin typeface="Times New Roman"/>
                <a:cs typeface="Times New Roman"/>
              </a:rPr>
              <a:t>Bothrops</a:t>
            </a:r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 asper venom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089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176824-7946-6969-3841-DD5C101D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675077-BFF1-36B0-EA6D-B4599DBA7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37796C-75D6-BAA5-036C-0E9E7F85B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BFBD50A-DBB5-04FA-45B9-183C84E4C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59E1E-0E9F-DC4F-40A9-CFA17EDF7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8217318" y="7059"/>
              <a:ext cx="3974283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4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Picture 4" descr="A computer screen shot of a green structure&#10;&#10;Description automatically generated">
            <a:extLst>
              <a:ext uri="{FF2B5EF4-FFF2-40B4-BE49-F238E27FC236}">
                <a16:creationId xmlns:a16="http://schemas.microsoft.com/office/drawing/2014/main" id="{D9E00481-7DDC-FA22-B58E-4D630501E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60" b="-1"/>
          <a:stretch/>
        </p:blipFill>
        <p:spPr>
          <a:xfrm>
            <a:off x="122716" y="115738"/>
            <a:ext cx="11938653" cy="661889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EA93F5-C1F5-6761-8B82-AE8DD9F2F8A1}"/>
              </a:ext>
            </a:extLst>
          </p:cNvPr>
          <p:cNvSpPr/>
          <p:nvPr/>
        </p:nvSpPr>
        <p:spPr>
          <a:xfrm>
            <a:off x="1037167" y="2952750"/>
            <a:ext cx="2338916" cy="10371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ea typeface="+mn-lt"/>
                <a:cs typeface="+mn-lt"/>
              </a:rPr>
              <a:t>Missing Residues in </a:t>
            </a:r>
            <a:r>
              <a:rPr lang="en-US" err="1">
                <a:ea typeface="+mn-lt"/>
                <a:cs typeface="+mn-lt"/>
              </a:rPr>
              <a:t>pdb</a:t>
            </a:r>
            <a:r>
              <a:rPr lang="en-US">
                <a:ea typeface="+mn-lt"/>
                <a:cs typeface="+mn-lt"/>
              </a:rPr>
              <a:t> file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43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6EBAD1-AEC1-E88C-7CA0-DBF57D13E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75" y="998009"/>
            <a:ext cx="7067550" cy="558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879A7B-3DA4-CBA9-FD0E-3A116CF1173D}"/>
              </a:ext>
            </a:extLst>
          </p:cNvPr>
          <p:cNvSpPr/>
          <p:nvPr/>
        </p:nvSpPr>
        <p:spPr>
          <a:xfrm>
            <a:off x="3270250" y="-95252"/>
            <a:ext cx="4900083" cy="12170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Missing Residues</a:t>
            </a:r>
            <a:endParaRPr lang="en-US" sz="4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8936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DF5FCD-316A-EB6E-6777-6D95875887E4}"/>
              </a:ext>
            </a:extLst>
          </p:cNvPr>
          <p:cNvSpPr/>
          <p:nvPr/>
        </p:nvSpPr>
        <p:spPr>
          <a:xfrm>
            <a:off x="529166" y="444500"/>
            <a:ext cx="11144250" cy="60536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/>
              <a:buChar char="•"/>
            </a:pPr>
            <a:r>
              <a:rPr lang="en-US" sz="4800" b="1" dirty="0">
                <a:solidFill>
                  <a:srgbClr val="D1D5DB"/>
                </a:solidFill>
                <a:ea typeface="+mn-lt"/>
                <a:cs typeface="+mn-lt"/>
              </a:rPr>
              <a:t>Objectives</a:t>
            </a:r>
            <a:endParaRPr lang="en-US" sz="4800" b="1" dirty="0">
              <a:solidFill>
                <a:srgbClr val="FFFFFF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endParaRPr lang="en-US" sz="4000" dirty="0">
              <a:solidFill>
                <a:srgbClr val="D1D5DB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4000" dirty="0">
                <a:solidFill>
                  <a:srgbClr val="D1D5DB"/>
                </a:solidFill>
                <a:ea typeface="+mn-lt"/>
                <a:cs typeface="+mn-lt"/>
              </a:rPr>
              <a:t>Define AlphaFold.</a:t>
            </a:r>
            <a:endParaRPr lang="en-US" sz="4000" dirty="0"/>
          </a:p>
          <a:p>
            <a:pPr marL="171450" indent="-171450">
              <a:buFont typeface="Arial"/>
              <a:buChar char="•"/>
            </a:pPr>
            <a:r>
              <a:rPr lang="en-US" sz="4000" dirty="0">
                <a:solidFill>
                  <a:srgbClr val="D1D5DB"/>
                </a:solidFill>
                <a:ea typeface="+mn-lt"/>
                <a:cs typeface="+mn-lt"/>
              </a:rPr>
              <a:t>Explain its functioning.</a:t>
            </a:r>
            <a:endParaRPr lang="en-US" sz="4000" dirty="0"/>
          </a:p>
          <a:p>
            <a:pPr marL="171450" indent="-171450">
              <a:buFont typeface="Arial"/>
              <a:buChar char="•"/>
            </a:pPr>
            <a:r>
              <a:rPr lang="en-US" sz="4000" dirty="0">
                <a:solidFill>
                  <a:srgbClr val="D1D5DB"/>
                </a:solidFill>
                <a:ea typeface="+mn-lt"/>
                <a:cs typeface="+mn-lt"/>
              </a:rPr>
              <a:t>Outline how it achieves accurate protein structure predictions at an atomic level.</a:t>
            </a:r>
            <a:endParaRPr lang="en-US" sz="4000" dirty="0"/>
          </a:p>
          <a:p>
            <a:pPr marL="171450" indent="-171450">
              <a:buFont typeface="Arial"/>
              <a:buChar char="•"/>
            </a:pPr>
            <a:r>
              <a:rPr lang="en-US" sz="4000" dirty="0">
                <a:solidFill>
                  <a:srgbClr val="D1D5DB"/>
                </a:solidFill>
                <a:ea typeface="+mn-lt"/>
                <a:cs typeface="+mn-lt"/>
              </a:rPr>
              <a:t>How to use it.</a:t>
            </a:r>
          </a:p>
          <a:p>
            <a:pPr marL="171450" indent="-171450">
              <a:buFont typeface="Arial"/>
              <a:buChar char="•"/>
            </a:pPr>
            <a:r>
              <a:rPr lang="en-US" sz="4000" dirty="0">
                <a:solidFill>
                  <a:srgbClr val="D1D5DB"/>
                </a:solidFill>
                <a:ea typeface="+mn-lt"/>
                <a:cs typeface="+mn-lt"/>
              </a:rPr>
              <a:t>Discuss the application of AlphaFold in snake venom research.</a:t>
            </a:r>
            <a:endParaRPr lang="en-US" sz="4000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42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F35B20F-3804-FE21-B2BF-6C2BA8209A66}"/>
              </a:ext>
            </a:extLst>
          </p:cNvPr>
          <p:cNvSpPr/>
          <p:nvPr/>
        </p:nvSpPr>
        <p:spPr>
          <a:xfrm>
            <a:off x="783166" y="1386416"/>
            <a:ext cx="10636250" cy="411691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742950" indent="-742950">
              <a:buAutoNum type="arabicPeriod"/>
            </a:pPr>
            <a:r>
              <a:rPr lang="en-US" sz="4000" dirty="0">
                <a:latin typeface="Times New Roman"/>
                <a:cs typeface="Times New Roman"/>
              </a:rPr>
              <a:t>AlphaFold protein structure data base collaborated with EMBL.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                     https://alphafold.ebi.ac.uk/</a:t>
            </a:r>
            <a:endParaRPr lang="en-US" sz="1400" dirty="0"/>
          </a:p>
          <a:p>
            <a:r>
              <a:rPr lang="en-US" sz="4000" dirty="0">
                <a:latin typeface="Times New Roman"/>
                <a:cs typeface="Times New Roman"/>
              </a:rPr>
              <a:t>2.   AlphaFold </a:t>
            </a:r>
            <a:r>
              <a:rPr lang="en-US" sz="4000" dirty="0" err="1">
                <a:latin typeface="Times New Roman"/>
                <a:cs typeface="Times New Roman"/>
              </a:rPr>
              <a:t>Colab</a:t>
            </a:r>
            <a:endParaRPr lang="en-US" sz="4000" dirty="0">
              <a:latin typeface="Times New Roman"/>
              <a:cs typeface="Times New Roman"/>
            </a:endParaRPr>
          </a:p>
          <a:p>
            <a:r>
              <a:rPr lang="en-US" sz="1400" dirty="0">
                <a:ea typeface="+mn-lt"/>
                <a:cs typeface="+mn-lt"/>
              </a:rPr>
              <a:t>                         https://colab.research.google.com/github/deepmind/alphafold/blob/main/notebooks/AlphaFold.ipynb#scrollTo=XUo6foMQxwS2</a:t>
            </a:r>
            <a:r>
              <a:rPr lang="en-US" sz="4000" dirty="0">
                <a:latin typeface="Times New Roman"/>
                <a:cs typeface="Times New Roman"/>
              </a:rPr>
              <a:t>3.   AlphaFold Full Version(Open Source)</a:t>
            </a:r>
            <a:endParaRPr lang="en-US" sz="1400" dirty="0">
              <a:latin typeface="Aptos" panose="020B0004020202020204"/>
              <a:cs typeface="Times New Roman"/>
            </a:endParaRPr>
          </a:p>
          <a:p>
            <a:r>
              <a:rPr lang="en-US" sz="1400" dirty="0">
                <a:ea typeface="+mn-lt"/>
                <a:cs typeface="+mn-lt"/>
              </a:rPr>
              <a:t>                      https://github.com/google-deepmind/alphafold</a:t>
            </a:r>
            <a:endParaRPr lang="en-US" sz="1400">
              <a:ea typeface="+mn-lt"/>
              <a:cs typeface="+mn-lt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3093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BBBB8B-1171-3034-EE14-0C81CBBEE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1481614"/>
            <a:ext cx="5372100" cy="38947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een graph with white lines">
            <a:extLst>
              <a:ext uri="{FF2B5EF4-FFF2-40B4-BE49-F238E27FC236}">
                <a16:creationId xmlns:a16="http://schemas.microsoft.com/office/drawing/2014/main" id="{05FC202D-8C19-1CCF-953D-FF72A6355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634207"/>
            <a:ext cx="5372099" cy="470058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C46B29-0F75-A7AC-CDA6-17EEF6E453EE}"/>
              </a:ext>
            </a:extLst>
          </p:cNvPr>
          <p:cNvSpPr/>
          <p:nvPr/>
        </p:nvSpPr>
        <p:spPr>
          <a:xfrm>
            <a:off x="8053916" y="5662081"/>
            <a:ext cx="2095499" cy="508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LLTD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3C7F157-7E51-4B3A-80F2-D8FC5468FDC3}"/>
              </a:ext>
            </a:extLst>
          </p:cNvPr>
          <p:cNvSpPr/>
          <p:nvPr/>
        </p:nvSpPr>
        <p:spPr>
          <a:xfrm>
            <a:off x="2328333" y="5619749"/>
            <a:ext cx="2000250" cy="508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418F4F-324F-7684-0A66-A89778FB25EA}"/>
              </a:ext>
            </a:extLst>
          </p:cNvPr>
          <p:cNvSpPr/>
          <p:nvPr/>
        </p:nvSpPr>
        <p:spPr>
          <a:xfrm>
            <a:off x="5016500" y="5524500"/>
            <a:ext cx="2349500" cy="60325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 on AlphaFold </a:t>
            </a:r>
            <a:r>
              <a:rPr lang="en-US" dirty="0" err="1"/>
              <a:t>Colab</a:t>
            </a:r>
          </a:p>
        </p:txBody>
      </p:sp>
    </p:spTree>
    <p:extLst>
      <p:ext uri="{BB962C8B-B14F-4D97-AF65-F5344CB8AC3E}">
        <p14:creationId xmlns:p14="http://schemas.microsoft.com/office/powerpoint/2010/main" val="3154672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structure">
            <a:extLst>
              <a:ext uri="{FF2B5EF4-FFF2-40B4-BE49-F238E27FC236}">
                <a16:creationId xmlns:a16="http://schemas.microsoft.com/office/drawing/2014/main" id="{93E17A2B-0AE9-21C5-5FE8-3135EC6DE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2048"/>
          <a:stretch/>
        </p:blipFill>
        <p:spPr>
          <a:xfrm>
            <a:off x="715359" y="654050"/>
            <a:ext cx="4013020" cy="27025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E21B64-6509-C051-03A1-65055D2B0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6" r="7810" b="-4"/>
          <a:stretch/>
        </p:blipFill>
        <p:spPr>
          <a:xfrm>
            <a:off x="643467" y="3509433"/>
            <a:ext cx="4010830" cy="2705099"/>
          </a:xfrm>
          <a:prstGeom prst="rect">
            <a:avLst/>
          </a:prstGeom>
        </p:spPr>
      </p:pic>
      <p:pic>
        <p:nvPicPr>
          <p:cNvPr id="4" name="Picture 3" descr="A close-up of a spiral&#10;&#10;Description automatically generated">
            <a:extLst>
              <a:ext uri="{FF2B5EF4-FFF2-40B4-BE49-F238E27FC236}">
                <a16:creationId xmlns:a16="http://schemas.microsoft.com/office/drawing/2014/main" id="{F2D73A09-D4FB-665C-2583-AF98F0BBB3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74" b="-2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D8650-0A55-E911-62E0-532291F1DE54}"/>
              </a:ext>
            </a:extLst>
          </p:cNvPr>
          <p:cNvSpPr txBox="1"/>
          <p:nvPr/>
        </p:nvSpPr>
        <p:spPr>
          <a:xfrm>
            <a:off x="4936066" y="5835650"/>
            <a:ext cx="67754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mes New Roman"/>
                <a:cs typeface="Arial"/>
              </a:rPr>
              <a:t>AlphaFold protein structure data base collaborated with EMBL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AAE4D5-AEFA-4CE5-2D3D-0CB047EE9B8E}"/>
              </a:ext>
            </a:extLst>
          </p:cNvPr>
          <p:cNvSpPr/>
          <p:nvPr/>
        </p:nvSpPr>
        <p:spPr>
          <a:xfrm>
            <a:off x="1545166" y="5905499"/>
            <a:ext cx="2201333" cy="148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Original structure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AC1D79-B2B4-C8CB-71ED-F18589F27C11}"/>
              </a:ext>
            </a:extLst>
          </p:cNvPr>
          <p:cNvSpPr/>
          <p:nvPr/>
        </p:nvSpPr>
        <p:spPr>
          <a:xfrm>
            <a:off x="1852082" y="3111499"/>
            <a:ext cx="1301749" cy="635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aseline="0">
                <a:latin typeface="Times New Roman"/>
              </a:rPr>
              <a:t>AlphaFold </a:t>
            </a:r>
            <a:r>
              <a:rPr lang="en-US" sz="1200" baseline="0" err="1">
                <a:latin typeface="Times New Roman"/>
              </a:rPr>
              <a:t>Colab</a:t>
            </a:r>
            <a:endParaRPr lang="en-US" sz="1200" err="1"/>
          </a:p>
        </p:txBody>
      </p:sp>
    </p:spTree>
    <p:extLst>
      <p:ext uri="{BB962C8B-B14F-4D97-AF65-F5344CB8AC3E}">
        <p14:creationId xmlns:p14="http://schemas.microsoft.com/office/powerpoint/2010/main" val="1676155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omputer screen shot of a green spiral&#10;&#10;Description automatically generated">
            <a:extLst>
              <a:ext uri="{FF2B5EF4-FFF2-40B4-BE49-F238E27FC236}">
                <a16:creationId xmlns:a16="http://schemas.microsoft.com/office/drawing/2014/main" id="{809679FC-F20B-592D-5388-09BDBC4BB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6" r="1118" b="4"/>
          <a:stretch/>
        </p:blipFill>
        <p:spPr>
          <a:xfrm>
            <a:off x="673026" y="3511551"/>
            <a:ext cx="4013020" cy="2702558"/>
          </a:xfrm>
          <a:prstGeom prst="rect">
            <a:avLst/>
          </a:prstGeom>
        </p:spPr>
      </p:pic>
      <p:pic>
        <p:nvPicPr>
          <p:cNvPr id="3" name="Picture 2" descr="A computer screen shot of a green spiral&#10;&#10;Description automatically generated">
            <a:extLst>
              <a:ext uri="{FF2B5EF4-FFF2-40B4-BE49-F238E27FC236}">
                <a16:creationId xmlns:a16="http://schemas.microsoft.com/office/drawing/2014/main" id="{F6C3B3A6-2212-8DA4-7B7D-CA748324B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" r="5714"/>
          <a:stretch/>
        </p:blipFill>
        <p:spPr>
          <a:xfrm>
            <a:off x="675217" y="641350"/>
            <a:ext cx="4010830" cy="2705099"/>
          </a:xfrm>
          <a:prstGeom prst="rect">
            <a:avLst/>
          </a:prstGeom>
        </p:spPr>
      </p:pic>
      <p:pic>
        <p:nvPicPr>
          <p:cNvPr id="4" name="Picture 3" descr="A computer screen shot of a green spiral&#10;&#10;Description automatically generated">
            <a:extLst>
              <a:ext uri="{FF2B5EF4-FFF2-40B4-BE49-F238E27FC236}">
                <a16:creationId xmlns:a16="http://schemas.microsoft.com/office/drawing/2014/main" id="{801A3715-5E0D-6140-EE80-6D9B3CFB36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17" r="11691" b="-1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94B70E-8E42-1530-1256-B7A749FFBF7F}"/>
              </a:ext>
            </a:extLst>
          </p:cNvPr>
          <p:cNvSpPr/>
          <p:nvPr/>
        </p:nvSpPr>
        <p:spPr>
          <a:xfrm>
            <a:off x="1852082" y="3111499"/>
            <a:ext cx="1301749" cy="635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aseline="0">
                <a:latin typeface="Times New Roman"/>
              </a:rPr>
              <a:t>AlphaFold </a:t>
            </a:r>
            <a:r>
              <a:rPr lang="en-US" sz="1200" baseline="0" err="1">
                <a:latin typeface="Times New Roman"/>
              </a:rPr>
              <a:t>Colab</a:t>
            </a:r>
            <a:endParaRPr lang="en-US" sz="12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1A4FFC-6AE9-BD03-B9DE-C91704767927}"/>
              </a:ext>
            </a:extLst>
          </p:cNvPr>
          <p:cNvSpPr/>
          <p:nvPr/>
        </p:nvSpPr>
        <p:spPr>
          <a:xfrm>
            <a:off x="1545166" y="5905499"/>
            <a:ext cx="2201333" cy="148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Original 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DC533E-6CFF-EB44-CAB0-FB0F3EDF47C1}"/>
              </a:ext>
            </a:extLst>
          </p:cNvPr>
          <p:cNvSpPr txBox="1"/>
          <p:nvPr/>
        </p:nvSpPr>
        <p:spPr>
          <a:xfrm>
            <a:off x="4936066" y="5835650"/>
            <a:ext cx="67754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mes New Roman"/>
                <a:cs typeface="Arial"/>
              </a:rPr>
              <a:t>AlphaFold protein structure data base collaborated with EMBL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57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grey background with white text&#10;&#10;Description automatically generated">
            <a:extLst>
              <a:ext uri="{FF2B5EF4-FFF2-40B4-BE49-F238E27FC236}">
                <a16:creationId xmlns:a16="http://schemas.microsoft.com/office/drawing/2014/main" id="{C2C51F39-8FE2-44F4-B395-57375A1CA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34731"/>
            <a:ext cx="11658600" cy="13407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70970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F76FE0D-BA85-9062-B269-59E6635ECF27}"/>
              </a:ext>
            </a:extLst>
          </p:cNvPr>
          <p:cNvSpPr/>
          <p:nvPr/>
        </p:nvSpPr>
        <p:spPr>
          <a:xfrm>
            <a:off x="2669412" y="2608918"/>
            <a:ext cx="7360721" cy="169003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References 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https://www.nature.com/articles/s41586-021-03819-2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https://youtu.be/Uv3FN81coLg?si=NvLBafSNa3GAu-GZ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https://youtu.be/7q8Uw3rmXyE?si=SF_k_BQ9sS1Nua3p</a:t>
            </a:r>
            <a:endParaRPr lang="en-US" sz="1900" dirty="0">
              <a:solidFill>
                <a:schemeClr val="bg1"/>
              </a:solidFill>
              <a:hlinkClick r:id="rId4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ea typeface="+mn-lt"/>
                <a:cs typeface="+mn-lt"/>
                <a:hlinkClick r:id="rId5"/>
              </a:rPr>
              <a:t>https://youtu.be/tTN0MM2CQLU?si=MdsRkBx0pv-paNID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ea typeface="+mn-lt"/>
                <a:cs typeface="+mn-lt"/>
              </a:rPr>
              <a:t>https://youtu.be/tTN0MM2CQLU?si=205HUbOIzRbvvGXI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5850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9893F38-2BE9-05F6-B9B6-C441D05ADF97}"/>
              </a:ext>
            </a:extLst>
          </p:cNvPr>
          <p:cNvSpPr/>
          <p:nvPr/>
        </p:nvSpPr>
        <p:spPr>
          <a:xfrm>
            <a:off x="-963084" y="1090083"/>
            <a:ext cx="7059084" cy="96308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28533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dna sequence&#10;&#10;Description automatically generated">
            <a:extLst>
              <a:ext uri="{FF2B5EF4-FFF2-40B4-BE49-F238E27FC236}">
                <a16:creationId xmlns:a16="http://schemas.microsoft.com/office/drawing/2014/main" id="{4F0AEA29-2994-793C-4E5D-7F8E2BFCF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46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nuclear magnetic resonance spectroscopy&#10;&#10;Description automatically generated">
            <a:extLst>
              <a:ext uri="{FF2B5EF4-FFF2-40B4-BE49-F238E27FC236}">
                <a16:creationId xmlns:a16="http://schemas.microsoft.com/office/drawing/2014/main" id="{4FBE4EFE-EB90-E69D-CA5A-43F7C0182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6"/>
          <a:stretch/>
        </p:blipFill>
        <p:spPr>
          <a:xfrm>
            <a:off x="-1" y="1"/>
            <a:ext cx="12192000" cy="606829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37" name="Freeform: Shape 36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4644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pic>
        <p:nvPicPr>
          <p:cNvPr id="4" name="Picture 3" descr="A clock and dollar signs&#10;&#10;Description automatically generated">
            <a:extLst>
              <a:ext uri="{FF2B5EF4-FFF2-40B4-BE49-F238E27FC236}">
                <a16:creationId xmlns:a16="http://schemas.microsoft.com/office/drawing/2014/main" id="{8F85255D-92BF-CBA8-FCD4-96F6420A8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6" r="-1" b="2072"/>
          <a:stretch/>
        </p:blipFill>
        <p:spPr>
          <a:xfrm>
            <a:off x="20" y="10"/>
            <a:ext cx="12191675" cy="5856331"/>
          </a:xfrm>
          <a:custGeom>
            <a:avLst/>
            <a:gdLst/>
            <a:ahLst/>
            <a:cxnLst/>
            <a:rect l="l" t="t" r="r" b="b"/>
            <a:pathLst>
              <a:path w="12191695" h="5856341">
                <a:moveTo>
                  <a:pt x="0" y="0"/>
                </a:moveTo>
                <a:lnTo>
                  <a:pt x="12191695" y="0"/>
                </a:lnTo>
                <a:lnTo>
                  <a:pt x="12191695" y="243849"/>
                </a:lnTo>
                <a:lnTo>
                  <a:pt x="12191695" y="505121"/>
                </a:lnTo>
                <a:lnTo>
                  <a:pt x="12191695" y="723207"/>
                </a:lnTo>
                <a:lnTo>
                  <a:pt x="12191695" y="755828"/>
                </a:lnTo>
                <a:lnTo>
                  <a:pt x="12191695" y="1411868"/>
                </a:lnTo>
                <a:lnTo>
                  <a:pt x="12191695" y="1421034"/>
                </a:lnTo>
                <a:lnTo>
                  <a:pt x="12191695" y="1515206"/>
                </a:lnTo>
                <a:lnTo>
                  <a:pt x="12191695" y="2636151"/>
                </a:lnTo>
                <a:lnTo>
                  <a:pt x="12191695" y="4637890"/>
                </a:lnTo>
                <a:lnTo>
                  <a:pt x="12165034" y="4654499"/>
                </a:lnTo>
                <a:cubicBezTo>
                  <a:pt x="10850144" y="5425621"/>
                  <a:pt x="8470558" y="5856341"/>
                  <a:pt x="5753358" y="5856341"/>
                </a:cubicBezTo>
                <a:cubicBezTo>
                  <a:pt x="3357905" y="5856341"/>
                  <a:pt x="2231342" y="5159120"/>
                  <a:pt x="858976" y="4449211"/>
                </a:cubicBezTo>
                <a:cubicBezTo>
                  <a:pt x="609057" y="4319934"/>
                  <a:pt x="364243" y="4191839"/>
                  <a:pt x="137598" y="4061349"/>
                </a:cubicBezTo>
                <a:lnTo>
                  <a:pt x="0" y="3977450"/>
                </a:lnTo>
                <a:lnTo>
                  <a:pt x="0" y="2636151"/>
                </a:lnTo>
                <a:lnTo>
                  <a:pt x="0" y="1421034"/>
                </a:lnTo>
                <a:lnTo>
                  <a:pt x="0" y="1411868"/>
                </a:lnTo>
                <a:lnTo>
                  <a:pt x="0" y="1283685"/>
                </a:lnTo>
                <a:lnTo>
                  <a:pt x="0" y="755828"/>
                </a:lnTo>
                <a:lnTo>
                  <a:pt x="0" y="723207"/>
                </a:lnTo>
                <a:lnTo>
                  <a:pt x="0" y="505121"/>
                </a:lnTo>
                <a:lnTo>
                  <a:pt x="0" y="243849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85F553D-483A-4D93-B429-9C1258836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03693" y="-1331662"/>
            <a:ext cx="2184309" cy="12191695"/>
          </a:xfrm>
          <a:custGeom>
            <a:avLst/>
            <a:gdLst>
              <a:gd name="connsiteX0" fmla="*/ 0 w 2184309"/>
              <a:gd name="connsiteY0" fmla="*/ 12191695 h 12191695"/>
              <a:gd name="connsiteX1" fmla="*/ 0 w 2184309"/>
              <a:gd name="connsiteY1" fmla="*/ 12191693 h 12191695"/>
              <a:gd name="connsiteX2" fmla="*/ 210774 w 2184309"/>
              <a:gd name="connsiteY2" fmla="*/ 12191693 h 12191695"/>
              <a:gd name="connsiteX3" fmla="*/ 292677 w 2184309"/>
              <a:gd name="connsiteY3" fmla="*/ 12054095 h 12191695"/>
              <a:gd name="connsiteX4" fmla="*/ 671310 w 2184309"/>
              <a:gd name="connsiteY4" fmla="*/ 11332717 h 12191695"/>
              <a:gd name="connsiteX5" fmla="*/ 2044957 w 2184309"/>
              <a:gd name="connsiteY5" fmla="*/ 6438336 h 12191695"/>
              <a:gd name="connsiteX6" fmla="*/ 871713 w 2184309"/>
              <a:gd name="connsiteY6" fmla="*/ 26659 h 12191695"/>
              <a:gd name="connsiteX7" fmla="*/ 855500 w 2184309"/>
              <a:gd name="connsiteY7" fmla="*/ 0 h 12191695"/>
              <a:gd name="connsiteX8" fmla="*/ 965858 w 2184309"/>
              <a:gd name="connsiteY8" fmla="*/ 0 h 12191695"/>
              <a:gd name="connsiteX9" fmla="*/ 982467 w 2184309"/>
              <a:gd name="connsiteY9" fmla="*/ 26661 h 12191695"/>
              <a:gd name="connsiteX10" fmla="*/ 2184309 w 2184309"/>
              <a:gd name="connsiteY10" fmla="*/ 6438338 h 12191695"/>
              <a:gd name="connsiteX11" fmla="*/ 777179 w 2184309"/>
              <a:gd name="connsiteY11" fmla="*/ 11332719 h 12191695"/>
              <a:gd name="connsiteX12" fmla="*/ 389317 w 2184309"/>
              <a:gd name="connsiteY12" fmla="*/ 12054097 h 12191695"/>
              <a:gd name="connsiteX13" fmla="*/ 305418 w 2184309"/>
              <a:gd name="connsiteY1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84309" h="12191695">
                <a:moveTo>
                  <a:pt x="0" y="12191695"/>
                </a:moveTo>
                <a:lnTo>
                  <a:pt x="0" y="12191693"/>
                </a:lnTo>
                <a:lnTo>
                  <a:pt x="210774" y="12191693"/>
                </a:lnTo>
                <a:lnTo>
                  <a:pt x="292677" y="12054095"/>
                </a:lnTo>
                <a:cubicBezTo>
                  <a:pt x="420062" y="11827450"/>
                  <a:pt x="545109" y="11582636"/>
                  <a:pt x="671310" y="11332717"/>
                </a:cubicBezTo>
                <a:cubicBezTo>
                  <a:pt x="1364326" y="9960351"/>
                  <a:pt x="2044957" y="8833788"/>
                  <a:pt x="2044957" y="6438336"/>
                </a:cubicBezTo>
                <a:cubicBezTo>
                  <a:pt x="2044957" y="3721135"/>
                  <a:pt x="1624486" y="1341549"/>
                  <a:pt x="871713" y="26659"/>
                </a:cubicBezTo>
                <a:lnTo>
                  <a:pt x="855500" y="0"/>
                </a:lnTo>
                <a:lnTo>
                  <a:pt x="965858" y="0"/>
                </a:lnTo>
                <a:lnTo>
                  <a:pt x="982467" y="26661"/>
                </a:lnTo>
                <a:cubicBezTo>
                  <a:pt x="1753589" y="1341551"/>
                  <a:pt x="2184309" y="3721137"/>
                  <a:pt x="2184309" y="6438338"/>
                </a:cubicBezTo>
                <a:cubicBezTo>
                  <a:pt x="2184309" y="8833790"/>
                  <a:pt x="1487088" y="9960353"/>
                  <a:pt x="777179" y="11332719"/>
                </a:cubicBezTo>
                <a:cubicBezTo>
                  <a:pt x="647902" y="11582638"/>
                  <a:pt x="519807" y="11827452"/>
                  <a:pt x="389317" y="12054097"/>
                </a:cubicBezTo>
                <a:lnTo>
                  <a:pt x="305418" y="1219169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46352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08999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404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computer screen shot of a green plant&#10;&#10;Description automatically generated">
            <a:extLst>
              <a:ext uri="{FF2B5EF4-FFF2-40B4-BE49-F238E27FC236}">
                <a16:creationId xmlns:a16="http://schemas.microsoft.com/office/drawing/2014/main" id="{875A1928-55E6-D6E9-5E1F-3C5C7516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33" y="643466"/>
            <a:ext cx="5761591" cy="5566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0042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528411-B317-967D-B853-D653E698BE90}"/>
              </a:ext>
            </a:extLst>
          </p:cNvPr>
          <p:cNvSpPr/>
          <p:nvPr/>
        </p:nvSpPr>
        <p:spPr>
          <a:xfrm>
            <a:off x="254001" y="5080001"/>
            <a:ext cx="5736166" cy="87841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DeepMind Technologies Limited, doing business as Google DeepMind, is a British-American artificial intelligence research laboratory which serves as a subsidiary of Google.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018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786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of different colored bars">
            <a:extLst>
              <a:ext uri="{FF2B5EF4-FFF2-40B4-BE49-F238E27FC236}">
                <a16:creationId xmlns:a16="http://schemas.microsoft.com/office/drawing/2014/main" id="{6172A83F-5803-711C-6816-0468D1897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92861"/>
            <a:ext cx="11277600" cy="5272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D78985-6A17-F19F-4A19-F3EBC7F7B2B4}"/>
              </a:ext>
            </a:extLst>
          </p:cNvPr>
          <p:cNvSpPr txBox="1"/>
          <p:nvPr/>
        </p:nvSpPr>
        <p:spPr>
          <a:xfrm>
            <a:off x="1104900" y="1528233"/>
            <a:ext cx="4394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Google Sans"/>
              </a:rPr>
              <a:t>Critical assessment of structure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169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155</cp:revision>
  <dcterms:created xsi:type="dcterms:W3CDTF">2024-02-04T17:43:33Z</dcterms:created>
  <dcterms:modified xsi:type="dcterms:W3CDTF">2024-02-05T14:24:23Z</dcterms:modified>
</cp:coreProperties>
</file>